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90" r:id="rId3"/>
    <p:sldId id="291" r:id="rId4"/>
    <p:sldId id="292" r:id="rId5"/>
    <p:sldId id="293" r:id="rId6"/>
    <p:sldId id="258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0033"/>
    <a:srgbClr val="990099"/>
    <a:srgbClr val="663300"/>
    <a:srgbClr val="669900"/>
    <a:srgbClr val="996633"/>
    <a:srgbClr val="D60093"/>
    <a:srgbClr val="33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AD5B0-194A-4DDB-9077-A298A4A53F7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F48F1-7CF4-41B1-B355-0F7CEBF81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6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5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1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19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0102CF-3DC1-4FBF-A6B6-7990E98E434C}"/>
              </a:ext>
            </a:extLst>
          </p:cNvPr>
          <p:cNvSpPr/>
          <p:nvPr userDrawn="1"/>
        </p:nvSpPr>
        <p:spPr>
          <a:xfrm>
            <a:off x="0" y="6605589"/>
            <a:ext cx="12192000" cy="276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4E7073-04D6-4156-BAD6-03D7742E4277}"/>
              </a:ext>
            </a:extLst>
          </p:cNvPr>
          <p:cNvSpPr/>
          <p:nvPr userDrawn="1"/>
        </p:nvSpPr>
        <p:spPr>
          <a:xfrm>
            <a:off x="0" y="0"/>
            <a:ext cx="12192000" cy="77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605B5919-1260-4929-BF92-B5876842C4C1}"/>
              </a:ext>
            </a:extLst>
          </p:cNvPr>
          <p:cNvSpPr/>
          <p:nvPr userDrawn="1"/>
        </p:nvSpPr>
        <p:spPr>
          <a:xfrm rot="10800000">
            <a:off x="5920318" y="1"/>
            <a:ext cx="351367" cy="30162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30" y="33951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661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2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9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8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8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A15A6-7369-4621-9374-A1BEB04164E8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0B460-3E18-484B-9B7E-49B3DF4E5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5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CEF267-3735-4EEE-BC23-3BF2ADCCF2F1}"/>
              </a:ext>
            </a:extLst>
          </p:cNvPr>
          <p:cNvSpPr txBox="1">
            <a:spLocks/>
          </p:cNvSpPr>
          <p:nvPr/>
        </p:nvSpPr>
        <p:spPr>
          <a:xfrm>
            <a:off x="1026226" y="297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Vùng biển n</a:t>
            </a: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ước ta là một bộ phận của biển này.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800600" y="6207125"/>
            <a:ext cx="9144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Oval 34"/>
          <p:cNvSpPr>
            <a:spLocks noChangeArrowheads="1"/>
          </p:cNvSpPr>
          <p:nvPr/>
        </p:nvSpPr>
        <p:spPr bwMode="auto">
          <a:xfrm>
            <a:off x="6629400" y="6207125"/>
            <a:ext cx="9144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8804275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7585075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213475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4841875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3470275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2098675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66294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/</a:t>
            </a:r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48006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\</a:t>
            </a:r>
          </a:p>
        </p:txBody>
      </p:sp>
      <p:sp>
        <p:nvSpPr>
          <p:cNvPr id="18" name="Oval 53"/>
          <p:cNvSpPr>
            <a:spLocks noChangeArrowheads="1"/>
          </p:cNvSpPr>
          <p:nvPr/>
        </p:nvSpPr>
        <p:spPr bwMode="auto">
          <a:xfrm>
            <a:off x="66294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/</a:t>
            </a:r>
          </a:p>
        </p:txBody>
      </p:sp>
      <p:sp>
        <p:nvSpPr>
          <p:cNvPr id="19" name="Oval 60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0" name="Oval 61"/>
          <p:cNvSpPr>
            <a:spLocks noChangeArrowheads="1"/>
          </p:cNvSpPr>
          <p:nvPr/>
        </p:nvSpPr>
        <p:spPr bwMode="auto">
          <a:xfrm>
            <a:off x="66294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/</a:t>
            </a:r>
          </a:p>
        </p:txBody>
      </p:sp>
      <p:sp>
        <p:nvSpPr>
          <p:cNvPr id="21" name="Oval 68"/>
          <p:cNvSpPr>
            <a:spLocks noChangeArrowheads="1"/>
          </p:cNvSpPr>
          <p:nvPr/>
        </p:nvSpPr>
        <p:spPr bwMode="auto">
          <a:xfrm>
            <a:off x="4800600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Oval 69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6629400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146675" y="6389688"/>
            <a:ext cx="228600" cy="93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6945314" y="6400800"/>
            <a:ext cx="217487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089650" y="6400800"/>
            <a:ext cx="8255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n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7164" y="5058515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Đ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035" y="500576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ê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36751" y="498231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36528" y="5012380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005107" y="4953005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ô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241254" y="4982315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10170226" y="497212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723701" y="4981575"/>
            <a:ext cx="1371600" cy="990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53482" y="5015683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662554" y="497212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7547342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Oval 68"/>
          <p:cNvSpPr>
            <a:spLocks noChangeArrowheads="1"/>
          </p:cNvSpPr>
          <p:nvPr/>
        </p:nvSpPr>
        <p:spPr bwMode="auto">
          <a:xfrm>
            <a:off x="3851035" y="6209393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5150" y="6152784"/>
            <a:ext cx="151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21389" y="6066522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endParaRPr lang="en-US" sz="36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4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L -0.27174 -0.4050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1 -1.11111E-6 L 0.21562 -0.4055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7" y="-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 -2.22222E-6 L 0.01407 -0.4018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8" y="-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83 0.12083 L -0.39726 -0.40162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1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1389 L -0.29753 -0.61018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83" y="-3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0.26302 -0.4118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694 L -0.14297 -0.3988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9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0.10671 L 0.15104 -0.41111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2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2 -0.01157 L -0.32969 -0.40856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9" y="-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 animBg="1"/>
      <p:bldP spid="34" grpId="0" animBg="1"/>
      <p:bldP spid="35" grpId="0"/>
      <p:bldP spid="35" grpId="1"/>
      <p:bldP spid="36" grpId="0"/>
      <p:bldP spid="36" grpId="1"/>
      <p:bldP spid="37" grpId="0" animBg="1"/>
      <p:bldP spid="38" grpId="0" animBg="1"/>
      <p:bldP spid="4" grpId="0"/>
      <p:bldP spid="4" grpId="1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7560" y="457800"/>
            <a:ext cx="9571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nối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các </a:t>
            </a:r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Tỉnh, thành phố với 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phía giáp biển đông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7131" y="3062378"/>
            <a:ext cx="266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Vịnh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Bắc Bộ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134" y="388794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Hoàng Sa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561" y="4664906"/>
            <a:ext cx="2976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Vịnh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Thái Lan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138" y="553001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5297" y="1984139"/>
            <a:ext cx="310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Vịnh, quần đảo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ảo,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Hòn đảo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49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 Khoai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1751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Lý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Sơn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1591" y="456732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Khánh Hòa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1709" y="5412616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Bạch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Long Vĩ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162862" y="3429000"/>
            <a:ext cx="4876733" cy="23067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265714" y="4263242"/>
            <a:ext cx="4762005" cy="755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507045" y="3253842"/>
            <a:ext cx="4520674" cy="180167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331029" y="4904510"/>
            <a:ext cx="4696690" cy="96449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88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5661" y="307570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Cát Bà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5661" y="3946044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 Quốc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5661" y="472981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 Đảo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5661" y="554583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Hoàng Sa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16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Vũng Tàu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Kiên Giang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Khánh Hòa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Hải Phòng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089698" y="3398874"/>
            <a:ext cx="4949897" cy="233690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265714" y="4263242"/>
            <a:ext cx="4762005" cy="755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65714" y="3253839"/>
            <a:ext cx="4762005" cy="18763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331029" y="4904510"/>
            <a:ext cx="4696690" cy="96449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75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5661" y="307570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Hưng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661" y="3946044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Đảo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5661" y="472981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kê gà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5661" y="554583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Hòn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Khoai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49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Thuận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Cam Ranh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Vũng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Tàu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Cà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Mau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  <a:endCxn id="11" idx="1"/>
          </p:cNvCxnSpPr>
          <p:nvPr/>
        </p:nvCxnSpPr>
        <p:spPr>
          <a:xfrm>
            <a:off x="3533614" y="3474375"/>
            <a:ext cx="4494105" cy="7125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endCxn id="12" idx="1"/>
          </p:cNvCxnSpPr>
          <p:nvPr/>
        </p:nvCxnSpPr>
        <p:spPr>
          <a:xfrm>
            <a:off x="3265714" y="4338745"/>
            <a:ext cx="4665996" cy="55141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468500" y="3253840"/>
            <a:ext cx="4559219" cy="183561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533614" y="5735782"/>
            <a:ext cx="4494105" cy="13321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2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993" y="2998921"/>
            <a:ext cx="2993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Vịnh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Long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624" y="3956258"/>
            <a:ext cx="377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 Tai (Ninh Hải)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4563" y="473074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Sơn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Trà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6860" y="5566653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Quý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49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Thuận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Đà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Nẵng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1709" y="4566997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Thuận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Nội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4123995" y="3414778"/>
            <a:ext cx="4322783" cy="232100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4179109" y="3270142"/>
            <a:ext cx="3842369" cy="111237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138890" y="4205267"/>
            <a:ext cx="5194201" cy="111237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331029" y="4904510"/>
            <a:ext cx="4696690" cy="96449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75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 với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cụm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quần đảo Trường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0019" y="3075709"/>
            <a:ext cx="3159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Song Tử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Đông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780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Thị Tứ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5661" y="472981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Bình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613" y="5498499"/>
            <a:ext cx="266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Loại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 Tây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6554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7709" y="1975585"/>
            <a:ext cx="377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Cụm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Trường  Sa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16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Tứ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Song Tử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9255" y="541285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Nam Yết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49255" y="457802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Loại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758540" y="3426024"/>
            <a:ext cx="4600681" cy="71937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endCxn id="12" idx="1"/>
          </p:cNvCxnSpPr>
          <p:nvPr/>
        </p:nvCxnSpPr>
        <p:spPr>
          <a:xfrm>
            <a:off x="3265714" y="5022800"/>
            <a:ext cx="4783541" cy="713223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5" idx="3"/>
          </p:cNvCxnSpPr>
          <p:nvPr/>
        </p:nvCxnSpPr>
        <p:spPr>
          <a:xfrm flipV="1">
            <a:off x="3396344" y="3253841"/>
            <a:ext cx="4631375" cy="93311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289465" y="4940488"/>
            <a:ext cx="5058587" cy="97851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7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</a:t>
            </a:r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với cụm quần đảo Trường Sa thích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4010" y="3075709"/>
            <a:ext cx="3178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 Tồn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Đông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010" y="3946044"/>
            <a:ext cx="3735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Nguyên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10" y="4729815"/>
            <a:ext cx="2919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 Ban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083" y="5545836"/>
            <a:ext cx="2861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Bến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Lạc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4335" y="2021368"/>
            <a:ext cx="1496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3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Cụm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Trường Sa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66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Nguyên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8" y="3863791"/>
            <a:ext cx="266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Thám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Hiểm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Loại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Sinh Tồn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680530" y="3465484"/>
            <a:ext cx="4510023" cy="229657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517696" y="3392516"/>
            <a:ext cx="4414014" cy="87072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265714" y="4331057"/>
            <a:ext cx="4762003" cy="79908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endCxn id="12" idx="1"/>
          </p:cNvCxnSpPr>
          <p:nvPr/>
        </p:nvCxnSpPr>
        <p:spPr>
          <a:xfrm flipV="1">
            <a:off x="3517696" y="4890163"/>
            <a:ext cx="4414014" cy="99919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9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bãi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biển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5661" y="307570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Trà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Cổ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661" y="3946044"/>
            <a:ext cx="1888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Sầm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Sơn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5661" y="472981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Cửa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Lò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5661" y="554583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 Trang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2540" y="2021368"/>
            <a:ext cx="25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Bãi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biển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497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Thanh Hóa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28292" y="3865669"/>
            <a:ext cx="2030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Nghệ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Khánh Hòa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743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Ninh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089698" y="3398874"/>
            <a:ext cx="4949897" cy="233690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442536" y="3075709"/>
            <a:ext cx="4415105" cy="124809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endCxn id="11" idx="1"/>
          </p:cNvCxnSpPr>
          <p:nvPr/>
        </p:nvCxnSpPr>
        <p:spPr>
          <a:xfrm flipV="1">
            <a:off x="3169705" y="4188835"/>
            <a:ext cx="5058587" cy="94318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331029" y="4904510"/>
            <a:ext cx="4696690" cy="96449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9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CEF267-3735-4EEE-BC23-3BF2ADCCF2F1}"/>
              </a:ext>
            </a:extLst>
          </p:cNvPr>
          <p:cNvSpPr txBox="1">
            <a:spLocks/>
          </p:cNvSpPr>
          <p:nvPr/>
        </p:nvSpPr>
        <p:spPr>
          <a:xfrm>
            <a:off x="1026226" y="2583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vi-VN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là địa danh nằm ở ven biển miền Trung, nổi tiếng về một cây gia vị.</a:t>
            </a:r>
            <a:endParaRPr lang="en-US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4800600" y="6207125"/>
            <a:ext cx="9144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88042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75850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2134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48418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34702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20986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48006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\</a:t>
            </a:r>
          </a:p>
        </p:txBody>
      </p:sp>
      <p:sp>
        <p:nvSpPr>
          <p:cNvPr id="19" name="Oval 60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1" name="Oval 68"/>
          <p:cNvSpPr>
            <a:spLocks noChangeArrowheads="1"/>
          </p:cNvSpPr>
          <p:nvPr/>
        </p:nvSpPr>
        <p:spPr bwMode="auto">
          <a:xfrm>
            <a:off x="4800600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2" name="Oval 69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6629400" y="6216571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229726" y="6448926"/>
            <a:ext cx="145549" cy="344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089650" y="6400800"/>
            <a:ext cx="8255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n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36400" y="5058515"/>
            <a:ext cx="6463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51035" y="500576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ê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36751" y="498231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75000" y="5012380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970643" y="4953005"/>
            <a:ext cx="6767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vi-VN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ơ</a:t>
            </a:r>
            <a:endParaRPr lang="en-US" sz="5400" b="1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56671" y="4982315"/>
            <a:ext cx="3770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10170226" y="497212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723701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57301" y="5015683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662554" y="497212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7547342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Oval 68"/>
          <p:cNvSpPr>
            <a:spLocks noChangeArrowheads="1"/>
          </p:cNvSpPr>
          <p:nvPr/>
        </p:nvSpPr>
        <p:spPr bwMode="auto">
          <a:xfrm>
            <a:off x="3851035" y="6209393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5150" y="6152784"/>
            <a:ext cx="151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21389" y="6066522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endParaRPr lang="en-US" sz="36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4895" y="6091228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4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1.85185E-6 L -0.21133 -0.40509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1 -1.11111E-6 L 0.28763 -0.3986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1" y="-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0.26302 -0.4118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-0.00694 L -0.14297 -0.3988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79" y="-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1.11111E-6 L -0.31927 -0.3969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9" y="-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87 -0.01852 L -0.18542 -0.5935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1" y="-2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3" grpId="1" animBg="1"/>
      <p:bldP spid="26" grpId="0" animBg="1"/>
      <p:bldP spid="27" grpId="0"/>
      <p:bldP spid="27" grpId="1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 animBg="1"/>
      <p:bldP spid="34" grpId="0" animBg="1"/>
      <p:bldP spid="35" grpId="0"/>
      <p:bldP spid="35" grpId="1"/>
      <p:bldP spid="36" grpId="0"/>
      <p:bldP spid="36" grpId="1"/>
      <p:bldP spid="37" grpId="0" animBg="1"/>
      <p:bldP spid="38" grpId="0" animBg="1"/>
      <p:bldP spid="4" grpId="0"/>
      <p:bldP spid="40" grpId="0"/>
      <p:bldP spid="50" grpId="0"/>
      <p:bldP spid="5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CEF267-3735-4EEE-BC23-3BF2ADCCF2F1}"/>
              </a:ext>
            </a:extLst>
          </p:cNvPr>
          <p:cNvSpPr txBox="1">
            <a:spLocks/>
          </p:cNvSpPr>
          <p:nvPr/>
        </p:nvSpPr>
        <p:spPr>
          <a:xfrm>
            <a:off x="274320" y="258365"/>
            <a:ext cx="119176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vi-VN" b="1">
                <a:solidFill>
                  <a:srgbClr val="FFFF00"/>
                </a:solidFill>
              </a:rPr>
              <a:t>Đây là địa danh, in dấu các chiến sĩ Cách mạng.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715000" y="6207125"/>
            <a:ext cx="9144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88042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75850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2134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48418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34702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2098675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6629400" y="6216571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32494" y="6379284"/>
            <a:ext cx="104559" cy="977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n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17164" y="5058515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Đ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31799" y="5005760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36751" y="498231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75000" y="5012380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024343" y="4953005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356671" y="4982315"/>
            <a:ext cx="3770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10170226" y="4993641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723701" y="498157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99593" y="5015683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662553" y="4972125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ô</a:t>
            </a:r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7547342" y="6207125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Oval 68"/>
          <p:cNvSpPr>
            <a:spLocks noChangeArrowheads="1"/>
          </p:cNvSpPr>
          <p:nvPr/>
        </p:nvSpPr>
        <p:spPr bwMode="auto">
          <a:xfrm>
            <a:off x="3851035" y="6209393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25150" y="6152784"/>
            <a:ext cx="151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21389" y="6066522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endParaRPr lang="en-US" sz="36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4895" y="6091228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70"/>
          <p:cNvSpPr>
            <a:spLocks noChangeArrowheads="1"/>
          </p:cNvSpPr>
          <p:nvPr/>
        </p:nvSpPr>
        <p:spPr bwMode="auto">
          <a:xfrm>
            <a:off x="4800326" y="6228090"/>
            <a:ext cx="914400" cy="457200"/>
          </a:xfrm>
          <a:prstGeom prst="ellipse">
            <a:avLst/>
          </a:prstGeom>
          <a:solidFill>
            <a:srgbClr val="E6007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 rot="16639584">
            <a:off x="5186962" y="6115024"/>
            <a:ext cx="1609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6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1.85185E-6 L -0.21133 -0.4050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94" y="-2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81 -1.11111E-6 L 0.18698 -0.4453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2" y="-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0.23424 -0.44699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6" y="-2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694 L -0.17227 -0.43402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2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463 L -0.56719 -0.4414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99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 L 0.09166 -0.43819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2.22222E-6 L 0.03164 -0.4462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-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72 0.00649 L -0.14896 -0.63402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62" y="-3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3" grpId="1" animBg="1"/>
      <p:bldP spid="26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3" grpId="0" animBg="1"/>
      <p:bldP spid="34" grpId="0" animBg="1"/>
      <p:bldP spid="35" grpId="0"/>
      <p:bldP spid="35" grpId="1"/>
      <p:bldP spid="36" grpId="0"/>
      <p:bldP spid="36" grpId="1"/>
      <p:bldP spid="37" grpId="0" animBg="1"/>
      <p:bldP spid="38" grpId="0" animBg="1"/>
      <p:bldP spid="4" grpId="0"/>
      <p:bldP spid="4" grpId="1"/>
      <p:bldP spid="40" grpId="0"/>
      <p:bldP spid="50" grpId="0"/>
      <p:bldP spid="39" grpId="0" animBg="1"/>
      <p:bldP spid="39" grpId="1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CEF267-3735-4EEE-BC23-3BF2ADCCF2F1}"/>
              </a:ext>
            </a:extLst>
          </p:cNvPr>
          <p:cNvSpPr txBox="1">
            <a:spLocks/>
          </p:cNvSpPr>
          <p:nvPr/>
        </p:nvSpPr>
        <p:spPr>
          <a:xfrm>
            <a:off x="274320" y="258365"/>
            <a:ext cx="119176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nguyên khoáng sản quan trọng nhất của vùng biển Việt Nam là:</a:t>
            </a:r>
            <a:endParaRPr lang="en-US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349237" y="6260915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3175856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1956656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79185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65469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51753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38037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6263637" y="6270361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76007" y="6412850"/>
            <a:ext cx="71705" cy="110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n>
                <a:solidFill>
                  <a:schemeClr val="tx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22255" y="4213963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36890" y="4161208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38022" y="4137763"/>
            <a:ext cx="4154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241619" y="4167828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95923" y="5114925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â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28252" y="5144235"/>
            <a:ext cx="3770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4563322" y="5144802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2442519" y="414718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43156" y="4171131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u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37955" y="5134045"/>
            <a:ext cx="80021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7181579" y="6260915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Oval 68"/>
          <p:cNvSpPr>
            <a:spLocks noChangeArrowheads="1"/>
          </p:cNvSpPr>
          <p:nvPr/>
        </p:nvSpPr>
        <p:spPr bwMode="auto">
          <a:xfrm>
            <a:off x="3485272" y="6263183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9387" y="6206574"/>
            <a:ext cx="151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55626" y="6120312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49132" y="6145018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70"/>
          <p:cNvSpPr>
            <a:spLocks noChangeArrowheads="1"/>
          </p:cNvSpPr>
          <p:nvPr/>
        </p:nvSpPr>
        <p:spPr bwMode="auto">
          <a:xfrm>
            <a:off x="4434563" y="6281880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 rot="16639584">
            <a:off x="4821199" y="6168814"/>
            <a:ext cx="1609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7161577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5942377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362409" y="511492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598557" y="5144235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đ</a:t>
            </a: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8549043" y="5144802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019855" y="5134045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ô</a:t>
            </a:r>
          </a:p>
        </p:txBody>
      </p:sp>
      <p:sp>
        <p:nvSpPr>
          <p:cNvPr id="48" name="Oval 70"/>
          <p:cNvSpPr>
            <a:spLocks noChangeArrowheads="1"/>
          </p:cNvSpPr>
          <p:nvPr/>
        </p:nvSpPr>
        <p:spPr bwMode="auto">
          <a:xfrm>
            <a:off x="6248083" y="6270361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 rot="2747054">
            <a:off x="6505954" y="6115494"/>
            <a:ext cx="2863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81 0.0081 L -0.1987 -0.29329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26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0.00486 L -0.19466 -0.3048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9" y="-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-0.00694 L 0.00391 -0.43518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-0.00463 L -0.11758 -0.4368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5" y="-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1.85185E-6 L 0.11719 -0.29097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7 -4.07407E-6 L 0.07057 -0.29282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68 0.00648 L -0.2625 -0.60579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9" y="-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-0.0037 L -0.18307 -0.43634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4" y="-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9 -0.00463 L -0.08294 -0.43796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3" y="-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4 -0.00347 L 0.15977 -0.61875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52" y="-3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2.96296E-6 L 0.00312 -0.29745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2.22222E-6 L -0.1763 -0.61875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85" y="-3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49 0.00486 L 0.24974 -0.43889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-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0.02604 -0.63079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-3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39 -1.11111E-6 L -0.00417 -0.43773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8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3" grpId="1" animBg="1"/>
      <p:bldP spid="26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 animBg="1"/>
      <p:bldP spid="34" grpId="0" animBg="1"/>
      <p:bldP spid="35" grpId="0"/>
      <p:bldP spid="35" grpId="2"/>
      <p:bldP spid="36" grpId="0"/>
      <p:bldP spid="36" grpId="1"/>
      <p:bldP spid="37" grpId="0" animBg="1"/>
      <p:bldP spid="38" grpId="0" animBg="1"/>
      <p:bldP spid="4" grpId="0"/>
      <p:bldP spid="4" grpId="1"/>
      <p:bldP spid="40" grpId="0"/>
      <p:bldP spid="50" grpId="0"/>
      <p:bldP spid="50" grpId="1"/>
      <p:bldP spid="39" grpId="0" animBg="1"/>
      <p:bldP spid="39" grpId="1" animBg="1"/>
      <p:bldP spid="41" grpId="0"/>
      <p:bldP spid="41" grpId="1"/>
      <p:bldP spid="42" grpId="0" animBg="1"/>
      <p:bldP spid="43" grpId="0" animBg="1"/>
      <p:bldP spid="44" grpId="0"/>
      <p:bldP spid="44" grpId="1"/>
      <p:bldP spid="45" grpId="0"/>
      <p:bldP spid="45" grpId="1"/>
      <p:bldP spid="46" grpId="0" animBg="1"/>
      <p:bldP spid="47" grpId="0"/>
      <p:bldP spid="47" grpId="1"/>
      <p:bldP spid="48" grpId="0" animBg="1"/>
      <p:bldP spid="48" grpId="1" animBg="1"/>
      <p:bldP spid="49" grpId="0"/>
      <p:bldP spid="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6CEF267-3735-4EEE-BC23-3BF2ADCCF2F1}"/>
              </a:ext>
            </a:extLst>
          </p:cNvPr>
          <p:cNvSpPr txBox="1">
            <a:spLocks/>
          </p:cNvSpPr>
          <p:nvPr/>
        </p:nvSpPr>
        <p:spPr>
          <a:xfrm>
            <a:off x="274320" y="258365"/>
            <a:ext cx="11917680" cy="174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vi-VN" b="1">
                <a:solidFill>
                  <a:srgbClr val="FFFF00"/>
                </a:solidFill>
              </a:rPr>
              <a:t>Ngoài dầu khí, nước ta còn khai thác gì để làm nguyên liệu công nghiệp thủy tinh ở ven biển Khánh Hòa, Quảng Ninh?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349237" y="6260915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6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3175856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1956656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79185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65469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51753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40"/>
          <p:cNvSpPr>
            <a:spLocks noChangeArrowheads="1"/>
          </p:cNvSpPr>
          <p:nvPr/>
        </p:nvSpPr>
        <p:spPr bwMode="auto">
          <a:xfrm>
            <a:off x="3803766" y="4137023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6263637" y="6270361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76007" y="6412850"/>
            <a:ext cx="71705" cy="110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>
              <a:ln>
                <a:solidFill>
                  <a:schemeClr val="tx1">
                    <a:lumMod val="9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0727" y="4213963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36890" y="4161208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38022" y="4137763"/>
            <a:ext cx="4154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280091" y="4167828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95923" y="5114925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728252" y="5144235"/>
            <a:ext cx="3770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i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4563322" y="5144802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2442519" y="414718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04684" y="4171131"/>
            <a:ext cx="6848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111079" y="5134045"/>
            <a:ext cx="4539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7" name="Oval 70"/>
          <p:cNvSpPr>
            <a:spLocks noChangeArrowheads="1"/>
          </p:cNvSpPr>
          <p:nvPr/>
        </p:nvSpPr>
        <p:spPr bwMode="auto">
          <a:xfrm>
            <a:off x="7181579" y="6260915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" name="Oval 68"/>
          <p:cNvSpPr>
            <a:spLocks noChangeArrowheads="1"/>
          </p:cNvSpPr>
          <p:nvPr/>
        </p:nvSpPr>
        <p:spPr bwMode="auto">
          <a:xfrm>
            <a:off x="3485272" y="6263183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solidFill>
                <a:srgbClr val="E6007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9387" y="6206574"/>
            <a:ext cx="1517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55626" y="6120312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49132" y="6145018"/>
            <a:ext cx="1517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val 70"/>
          <p:cNvSpPr>
            <a:spLocks noChangeArrowheads="1"/>
          </p:cNvSpPr>
          <p:nvPr/>
        </p:nvSpPr>
        <p:spPr bwMode="auto">
          <a:xfrm>
            <a:off x="4434563" y="6281880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7161577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5942377" y="5143495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362409" y="5114925"/>
            <a:ext cx="6078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617792" y="5144235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ă</a:t>
            </a: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8549043" y="5144802"/>
            <a:ext cx="13716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116036" y="5134045"/>
            <a:ext cx="4154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48" name="Oval 70"/>
          <p:cNvSpPr>
            <a:spLocks noChangeArrowheads="1"/>
          </p:cNvSpPr>
          <p:nvPr/>
        </p:nvSpPr>
        <p:spPr bwMode="auto">
          <a:xfrm>
            <a:off x="6248083" y="6254319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 rot="2747054">
            <a:off x="4775151" y="6162162"/>
            <a:ext cx="2863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 rot="2747054">
            <a:off x="6572819" y="6125129"/>
            <a:ext cx="28635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3600" b="1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11022E-16 L -0.15873 -0.2546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3" y="-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0.20091 -0.258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9" y="-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22222E-6 L 0.04154 -0.39398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-0.3151 -0.39398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55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85185E-6 L -0.06537 -0.57361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" y="-2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01389 L -0.02708 -0.5703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-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L -0.13568 -0.39861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4" y="-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10339 -0.3912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9" y="-1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24753 -0.25023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83" y="-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0.03698 -0.25208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3" grpId="1" animBg="1"/>
      <p:bldP spid="26" grpId="0" animBg="1"/>
      <p:bldP spid="27" grpId="0"/>
      <p:bldP spid="27" grpId="1"/>
      <p:bldP spid="28" grpId="0"/>
      <p:bldP spid="29" grpId="0"/>
      <p:bldP spid="29" grpId="2"/>
      <p:bldP spid="30" grpId="0"/>
      <p:bldP spid="30" grpId="1"/>
      <p:bldP spid="31" grpId="0"/>
      <p:bldP spid="31" grpId="2"/>
      <p:bldP spid="32" grpId="0"/>
      <p:bldP spid="33" grpId="0" animBg="1"/>
      <p:bldP spid="34" grpId="0" animBg="1"/>
      <p:bldP spid="35" grpId="0"/>
      <p:bldP spid="35" grpId="1"/>
      <p:bldP spid="36" grpId="0"/>
      <p:bldP spid="36" grpId="1"/>
      <p:bldP spid="37" grpId="0" animBg="1"/>
      <p:bldP spid="38" grpId="0" animBg="1"/>
      <p:bldP spid="4" grpId="0"/>
      <p:bldP spid="40" grpId="0"/>
      <p:bldP spid="50" grpId="0"/>
      <p:bldP spid="39" grpId="0" animBg="1"/>
      <p:bldP spid="39" grpId="1" animBg="1"/>
      <p:bldP spid="42" grpId="0" animBg="1"/>
      <p:bldP spid="43" grpId="0" animBg="1"/>
      <p:bldP spid="44" grpId="0"/>
      <p:bldP spid="45" grpId="0"/>
      <p:bldP spid="45" grpId="1"/>
      <p:bldP spid="46" grpId="0" animBg="1"/>
      <p:bldP spid="47" grpId="0"/>
      <p:bldP spid="47" grpId="1"/>
      <p:bldP spid="48" grpId="0" animBg="1"/>
      <p:bldP spid="48" grpId="1" animBg="1"/>
      <p:bldP spid="49" grpId="0"/>
      <p:bldP spid="49" grpId="1"/>
      <p:bldP spid="51" grpId="0"/>
      <p:bldP spid="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5661" y="307570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 Bà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5661" y="3946044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 Quốc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5661" y="472981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 Đảo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5661" y="554583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 Sa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16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Vũng Tàu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Kiên Giang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 Nẵng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 Phòng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089698" y="3398874"/>
            <a:ext cx="4949897" cy="233690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265714" y="4263242"/>
            <a:ext cx="4762005" cy="755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65714" y="3253839"/>
            <a:ext cx="4762005" cy="18763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331029" y="4904510"/>
            <a:ext cx="4696690" cy="96449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1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5661" y="307570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 Sơn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661" y="3946044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Phú Quý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5661" y="472981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Tô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5661" y="554583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0" y="2930673"/>
            <a:ext cx="249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Ninh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8" y="3863791"/>
            <a:ext cx="242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 Ngãi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Khánh Hòa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1709" y="5412616"/>
            <a:ext cx="242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Thuận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072083" y="3398874"/>
            <a:ext cx="5088729" cy="77066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endCxn id="13" idx="1"/>
          </p:cNvCxnSpPr>
          <p:nvPr/>
        </p:nvCxnSpPr>
        <p:spPr>
          <a:xfrm>
            <a:off x="3265714" y="4338744"/>
            <a:ext cx="4665995" cy="139703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65714" y="3253839"/>
            <a:ext cx="4762005" cy="18763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464122" y="4904511"/>
            <a:ext cx="4581411" cy="10552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DB9C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026" y="3075709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 Long Vĩ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088" y="4661225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Tuần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Châu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5656" y="388161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Sơn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Trà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1905" y="5515274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 Khỉ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1" y="2945081"/>
            <a:ext cx="2166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 Nẵng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27719" y="3863791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Hòa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7718" y="4566997"/>
            <a:ext cx="2464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Ninh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Hải Phòng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727343" y="3476033"/>
            <a:ext cx="4300374" cy="236240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265714" y="3348059"/>
            <a:ext cx="4952010" cy="99068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5" idx="3"/>
          </p:cNvCxnSpPr>
          <p:nvPr/>
        </p:nvCxnSpPr>
        <p:spPr>
          <a:xfrm flipV="1">
            <a:off x="3271652" y="4890163"/>
            <a:ext cx="4585988" cy="9422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  <a:endCxn id="11" idx="1"/>
          </p:cNvCxnSpPr>
          <p:nvPr/>
        </p:nvCxnSpPr>
        <p:spPr>
          <a:xfrm flipV="1">
            <a:off x="3265713" y="4186957"/>
            <a:ext cx="4762006" cy="174811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25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2540" y="475013"/>
            <a:ext cx="9262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 hãy ghép tên Đảo, quần đảo với tỉnh, thành phố thích hợp.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6615" y="307570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 Ba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655" y="3915663"/>
            <a:ext cx="2392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 Tào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5655" y="4734321"/>
            <a:ext cx="2155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 Chàm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9645" y="5545836"/>
            <a:ext cx="1900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Lao Câu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5656" y="1990804"/>
            <a:ext cx="299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Đảo, quần đảo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7641" y="1975585"/>
            <a:ext cx="28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Tỉnh, Thành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640" y="2945081"/>
            <a:ext cx="24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Thuận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5529" y="389676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Vũng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tàu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1710" y="456699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Cam Ranh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1710" y="5412616"/>
            <a:ext cx="2537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Quảng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089698" y="3398874"/>
            <a:ext cx="4938021" cy="137241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3265714" y="4263242"/>
            <a:ext cx="4762005" cy="75501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6" idx="3"/>
            <a:endCxn id="13" idx="1"/>
          </p:cNvCxnSpPr>
          <p:nvPr/>
        </p:nvCxnSpPr>
        <p:spPr>
          <a:xfrm>
            <a:off x="3331029" y="5057487"/>
            <a:ext cx="4600681" cy="67829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3331029" y="3429000"/>
            <a:ext cx="4696690" cy="244000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593</Words>
  <Application>Microsoft Office PowerPoint</Application>
  <PresentationFormat>Widescreen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맑은 고딕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NGUYEN Computers</dc:creator>
  <cp:lastModifiedBy>Nguyễn Thị Liểu</cp:lastModifiedBy>
  <cp:revision>105</cp:revision>
  <dcterms:created xsi:type="dcterms:W3CDTF">2021-04-01T00:25:37Z</dcterms:created>
  <dcterms:modified xsi:type="dcterms:W3CDTF">2022-01-24T02:42:42Z</dcterms:modified>
</cp:coreProperties>
</file>